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42d3d7cd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42d3d7cd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42d3d7cd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42d3d7cd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42d3d7cd8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42d3d7cd8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42d3d7cd8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42d3d7cd8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42d3d7cd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42d3d7cd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42d3d7cd8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242d3d7cd8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42d3d7cd8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42d3d7cd8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42d3d7cd8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42d3d7cd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42d3d7cd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42d3d7cd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42d3d7cd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42d3d7cd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42d3d7cd8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42d3d7cd8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42d3d7cd8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42d3d7cd8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42d3d7cd8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42d3d7cd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42d3d7cd8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42d3d7cd8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42d3d7cd8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42d3d7cd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4211400" y="1424250"/>
            <a:ext cx="4590300" cy="2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Pitch Deck Outline</a:t>
            </a:r>
            <a:endParaRPr sz="4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5"/>
          <p:cNvSpPr/>
          <p:nvPr/>
        </p:nvSpPr>
        <p:spPr>
          <a:xfrm flipH="1" rot="10800000">
            <a:off x="0" y="-100"/>
            <a:ext cx="9130500" cy="1770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00" y="558088"/>
            <a:ext cx="3278399" cy="385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TEAM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233225" y="1150950"/>
            <a:ext cx="8568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is part of your core full time team?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Show that your team has the experience and expertise to transform your opportunity into a large, profitable business.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sure to highlight your team's strengths, use logos as a visual of places worked and schools attended.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 any awards, patents, or notable prizes that have been received by a 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member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COMPETITION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233225" y="1023975"/>
            <a:ext cx="8568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are your competitors in this space?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and how is your product a better alternative, specifically </a:t>
            </a:r>
            <a:r>
              <a:rPr i="1"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from the perspective of your customers and users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Even if you may not have direct competitors, you should still highlight the current alternatives your customers are using to currently solve for the problem.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do not show a good range of major competitors/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alternatives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will be seen as a red flag to VCs.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FUNDING STATUS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233225" y="1137700"/>
            <a:ext cx="8568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stage are you at (pre-seed, seed, Series A)?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money have you raised to date?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money do you need and what is the estimated runway the funding will last?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 you plan to deploy the funds into your business? How will this funding contribute to your growth/scalability?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SUMMARY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233225" y="1023975"/>
            <a:ext cx="8568600" cy="3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Restate the highlights of your business/investment opportunity as a closing 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statement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Highlight key takeaways you want the audience to remember!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sure to </a:t>
            </a:r>
            <a:r>
              <a:rPr b="1" lang="en" sz="18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 CONTACT INFO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how and who to get in touch with: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Full Name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Website URL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QR Codes to scan with phone are also helpful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00" y="558088"/>
            <a:ext cx="3278399" cy="385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/>
        </p:nvSpPr>
        <p:spPr>
          <a:xfrm>
            <a:off x="4211400" y="1424250"/>
            <a:ext cx="4590300" cy="2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b="1" sz="48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startupworldcup.io</a:t>
            </a:r>
            <a:endParaRPr b="1" sz="32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168100" y="113075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#StartupWorldCup</a:t>
            </a:r>
            <a:endParaRPr b="1" sz="26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00" y="1460142"/>
            <a:ext cx="579400" cy="52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5597" y="1456968"/>
            <a:ext cx="524703" cy="52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 rotWithShape="1">
          <a:blip r:embed="rId7">
            <a:alphaModFix/>
          </a:blip>
          <a:srcRect b="6862" l="9820" r="10663" t="13614"/>
          <a:stretch/>
        </p:blipFill>
        <p:spPr>
          <a:xfrm>
            <a:off x="641898" y="2412177"/>
            <a:ext cx="579391" cy="57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5597" y="2458500"/>
            <a:ext cx="524831" cy="479956"/>
          </a:xfrm>
          <a:prstGeom prst="rect">
            <a:avLst/>
          </a:prstGeom>
          <a:solidFill>
            <a:srgbClr val="00A3E0"/>
          </a:solidFill>
          <a:ln>
            <a:noFill/>
          </a:ln>
        </p:spPr>
      </p:pic>
      <p:pic>
        <p:nvPicPr>
          <p:cNvPr id="263" name="Google Shape;263;p39"/>
          <p:cNvPicPr preferRelativeResize="0"/>
          <p:nvPr/>
        </p:nvPicPr>
        <p:blipFill rotWithShape="1">
          <a:blip r:embed="rId9">
            <a:alphaModFix/>
          </a:blip>
          <a:srcRect b="20516" l="20153" r="20290" t="19337"/>
          <a:stretch/>
        </p:blipFill>
        <p:spPr>
          <a:xfrm>
            <a:off x="5035597" y="3410606"/>
            <a:ext cx="524704" cy="52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/>
        </p:nvSpPr>
        <p:spPr>
          <a:xfrm>
            <a:off x="5761946" y="1505906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@startupworldcu</a:t>
            </a:r>
            <a:r>
              <a:rPr b="1" lang="en" sz="2000">
                <a:latin typeface="Verdana"/>
                <a:ea typeface="Verdana"/>
                <a:cs typeface="Verdana"/>
                <a:sym typeface="Verdana"/>
              </a:rPr>
              <a:t>p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1368247" y="1506956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@startup-world-cu</a:t>
            </a:r>
            <a:r>
              <a:rPr b="1" lang="en" sz="2000">
                <a:latin typeface="Verdana"/>
                <a:ea typeface="Verdana"/>
                <a:cs typeface="Verdana"/>
                <a:sym typeface="Verdana"/>
              </a:rPr>
              <a:t>p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5761946" y="2483784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@pegasusSWC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5761946" y="3461663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@SWCPTV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1368247" y="2484840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@startup-world-cu</a:t>
            </a:r>
            <a:r>
              <a:rPr b="1" lang="en" sz="2000">
                <a:latin typeface="Verdana"/>
                <a:ea typeface="Verdana"/>
                <a:cs typeface="Verdana"/>
                <a:sym typeface="Verdana"/>
              </a:rPr>
              <a:t>p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 rotWithShape="1">
          <a:blip r:embed="rId10">
            <a:alphaModFix/>
          </a:blip>
          <a:srcRect b="15014" l="0" r="0" t="15279"/>
          <a:stretch/>
        </p:blipFill>
        <p:spPr>
          <a:xfrm>
            <a:off x="641917" y="3413774"/>
            <a:ext cx="579501" cy="52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/>
          <p:nvPr/>
        </p:nvSpPr>
        <p:spPr>
          <a:xfrm>
            <a:off x="1368247" y="3462731"/>
            <a:ext cx="3129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50" spcFirstLastPara="1" rIns="51450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@startupworldcu</a:t>
            </a:r>
            <a:r>
              <a:rPr b="1" lang="en" sz="2000">
                <a:latin typeface="Verdana"/>
                <a:ea typeface="Verdana"/>
                <a:cs typeface="Verdana"/>
                <a:sym typeface="Verdana"/>
              </a:rPr>
              <a:t>p</a:t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OVERVIEW &amp; TIMING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26"/>
          <p:cNvSpPr txBox="1"/>
          <p:nvPr>
            <p:ph idx="4294967295" type="body"/>
          </p:nvPr>
        </p:nvSpPr>
        <p:spPr>
          <a:xfrm>
            <a:off x="634950" y="1815275"/>
            <a:ext cx="39882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	Cover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(10 secs.)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	Problem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(30 secs.)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	Solution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(45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	Traction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(30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	Business Model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(30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6.	Market Opportunity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(15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26"/>
          <p:cNvSpPr txBox="1"/>
          <p:nvPr>
            <p:ph idx="4294967295" type="body"/>
          </p:nvPr>
        </p:nvSpPr>
        <p:spPr>
          <a:xfrm>
            <a:off x="5040150" y="1815275"/>
            <a:ext cx="35979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	F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inancials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(15 secs.)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8. 	Team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(30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9.	Competition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(15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10.	Funding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(10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 Summary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(10 secs.)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12.	Judges Q&amp;A</a:t>
            </a:r>
            <a:r>
              <a:rPr i="1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(2 mins.)*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208650" y="1147125"/>
            <a:ext cx="749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get 4 minutes to pitch, followed by 2 minutes of Q&amp;A.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634950" y="4114025"/>
            <a:ext cx="275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Separate from </a:t>
            </a:r>
            <a:r>
              <a:rPr lang="en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</a:t>
            </a: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4-</a:t>
            </a:r>
            <a:r>
              <a:rPr lang="en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min. pitch</a:t>
            </a: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COVER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208650" y="1162113"/>
            <a:ext cx="8568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Announce your big idea - your one liner / tagline.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What’s the one thing you do better than anyone else? You have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10-seconds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set the hook with your audience.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Summarize the highlights of your business/investment opportunity as a teaser for what's to come later in your pitch.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Don’t leave readers guessing what it is you actually do until the end, the audience will appreciate knowing upfront what you are building.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very clear and to the point! </a:t>
            </a:r>
            <a:endParaRPr i="1"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PROBLEM STATEMENT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33225" y="1375125"/>
            <a:ext cx="8568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the problem you are solving?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are you solving it for - who are the actual buyers of your 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product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/service?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are 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target customers/users frustrated with current available solutions?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SOLUTION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233225" y="1144188"/>
            <a:ext cx="8568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you solving the problem?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you addressing a major unmet need?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the benefits of your solution for your customers and users.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Show how your product/service works in ideally three or less simple points.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TRACTION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233225" y="1180488"/>
            <a:ext cx="85686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your current customer/partner pipeline? How will you acquire and retain customers? Provide tangible proof (measured in users and sales) that customers love your product and are happy to pay for it.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Customer Acquisition Cost (CAC) ratio and Customer Lifetime Value (LTV)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Number of downloads / unique new active users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User Retention rates and Churn Rate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NPS Scores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35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350"/>
              <a:buFont typeface="Calibri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your growth strategy? What is your projected growth rate, and what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350"/>
              <a:buFont typeface="Calibri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and evidence can you show to prove it?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BUSINESS MODEL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233225" y="1156213"/>
            <a:ext cx="8568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will you make money?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your unit economics?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your cost structure - how much did it cost to create the product vs. recommended retail price (RRP)?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your profit margins?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will those margins lead to sustainable growth?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MARKET OPPORTUNITY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233225" y="1137125"/>
            <a:ext cx="8568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much revenue could you generate if you were able to dominate your target market. You will want to show a market opportunity of at least $1B or more for a venture backable business and you will need to back this up with credible sources of how you came to those conclusions.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Top-down: Highlight total addressable market (TAM) and what percent of TAM you can grab, serviceable addressable market (SAM)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➔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Bottoms-up: Apply your business model pricing to assumed customers acquired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/>
        </p:nvSpPr>
        <p:spPr>
          <a:xfrm>
            <a:off x="1015700" y="93900"/>
            <a:ext cx="7722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FINANCIALS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0" y="4452713"/>
            <a:ext cx="2128093" cy="68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/>
          <p:nvPr/>
        </p:nvSpPr>
        <p:spPr>
          <a:xfrm flipH="1" rot="10800000">
            <a:off x="0" y="4790200"/>
            <a:ext cx="68745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0" y="4836575"/>
            <a:ext cx="4211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Copyright © Pegasus Tech Ventures. All Rights Reserved. Confidential. </a:t>
            </a:r>
            <a:endParaRPr sz="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50" y="192450"/>
            <a:ext cx="650850" cy="6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/>
          <p:nvPr/>
        </p:nvSpPr>
        <p:spPr>
          <a:xfrm>
            <a:off x="6472450" y="320403"/>
            <a:ext cx="2671800" cy="16500"/>
          </a:xfrm>
          <a:prstGeom prst="rect">
            <a:avLst/>
          </a:prstGeom>
          <a:solidFill>
            <a:srgbClr val="00A3E0"/>
          </a:solidFill>
          <a:ln cap="flat" cmpd="sng" w="9525">
            <a:solidFill>
              <a:srgbClr val="00A3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233225" y="1170913"/>
            <a:ext cx="8568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Show your</a:t>
            </a: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current best estimates of how much money you will make in the next 3-5 years.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need to be able to credibly back-up your assumptions with data!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➔"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sure you are able to justify your projections, and have a credible answer as to explain where the data and numbers originated.</a:t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